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4BD6-0E8F-4CD0-8884-1062946F3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B38D8-FB0A-421F-AC29-8204692ED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1DFA3-1EF3-4EF1-94C0-BCF65F79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6806D-17C0-4739-BB5F-A3CF25F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68D5B-6D11-41AA-B76E-01A83FE2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03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10DF-D146-42C8-8BAB-73A0FAFF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D4CC-0C4F-4223-9D60-F3C34C7A8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15821-ABC7-433F-A5E0-DF2B45C9B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C9483-8D2B-4241-9080-7DFF77957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E8B23-B3C8-49E1-8074-181E7D45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00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BA6143-91B5-41AD-8370-625F59EDC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FC7B2-D1E1-40EF-82C0-F6C55626A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5086-4DEC-4374-8432-962E536E0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43865-EF68-4AE3-8B1E-33BC08CE7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A1A29-4A63-49D1-95FF-CDDE456D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07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6B00-95F4-4C92-8EF1-1F8728F337A2}" type="datetime1">
              <a:rPr lang="en-IN" smtClean="0"/>
              <a:t>31-05-2021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82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71BE-2709-4611-B622-2D86FD628A30}" type="datetime1">
              <a:rPr lang="en-IN" smtClean="0"/>
              <a:t>31-05-2021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83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17FF-55D3-4A7E-A61C-5F8FABFB0E92}" type="datetime1">
              <a:rPr lang="en-IN" smtClean="0"/>
              <a:t>31-05-2021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8A4C-3AA1-4743-B83E-FAF038B9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BDDA9-88D7-4988-8B99-E26A3299E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D3370-012A-4CDF-A049-050A59D20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8F38-B81C-45C6-9D9D-2468027A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0D551-1606-4F6C-9D74-CD9F6D00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17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8713-8253-4719-8BF4-E1BF6E44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FBE58-47E1-4643-8FBD-CBD79EFE9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62755-5A50-4D1D-9E7D-8236F34A9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14197-9970-45DE-AE14-B643D4F7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3E51E-93FF-49C9-A8B4-98452F66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40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E9A7-B4DE-4F34-9913-7BAE6C3D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E1D7-875D-4FC5-A2F0-CC70D8A1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E4A99-3810-4F4C-ACBE-99378CDFD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0AA68-BD29-4A76-851B-ED9491F4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00A02-75C0-48A3-9C58-514D1B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97CAA-AE8F-4310-99E4-D0BD69B1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1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9664F-56EC-4437-A45B-D24D425B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58611-4B31-4FA5-A9A1-44D8A8C7F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13AD7-60A9-4ADE-B336-A88CC5815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66015-C29C-44A3-97E6-131D0FF4B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DC7F7-F889-437F-9D73-84E8E25AA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1C49C9-FD5D-4C62-810F-1BA84002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784D7-A187-4295-ABF8-69246BD6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5F54B2-B42E-4A71-9BB7-A62F1F61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09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8F12-114B-4114-982F-BD43169C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E4F1E-C785-441A-9BA6-54EB2AB8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4916-EFFF-4561-9360-03361D82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A4309-0C0B-410A-AF46-6B1B6142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503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87DFC-C934-4B2C-89FB-27C6E10EE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182A0-5816-4283-87B0-63DAF8D3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98DC-6BAF-40B6-8A21-4C2EAFBD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78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EE92-9C06-411C-A0E5-2B6138AC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C63FE-424D-4DA2-BF35-DCFCBD15A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E5706-BF15-4C6D-A0FD-AC65F9A45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E84F-E5CD-4CBA-AAA6-41DABC58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D7F74-F4DA-48E2-B28C-D63F8B2E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7243-3B05-4F8A-B86D-7C480D8D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41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89DB-C67E-49D4-BA59-C8D06F7D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5BA89-5A66-4329-8069-FC9C304A3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A9BDC-B529-47EA-920B-6BBF4ED07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927EC-01A7-4CBE-9675-C0B52AEC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E24D2-97A3-4979-8E4F-6E878A76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30F7C-6D5D-4B64-93C7-61AE5E335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7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7C8CF6-D436-42FB-9B18-6758A86B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AA4CF-FC7A-44DD-82D0-559521877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08673-63C1-426E-B25C-400EF5061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28ED5-0194-47B1-9DAC-023B014EB2D1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D6965-5A1E-4EA5-A1B3-E2BFB4A17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25E5C-E6EF-4269-A48C-2E4BB657E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FAF60-14D9-4D95-90B3-B04BACA68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24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2FC919-9239-44A2-8490-AACFA0668D61}" type="datetime1">
              <a:rPr lang="en-IN" smtClean="0"/>
              <a:t>31-05-2021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26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wav"/><Relationship Id="rId7" Type="http://schemas.openxmlformats.org/officeDocument/2006/relationships/slideLayout" Target="../slideLayouts/slideLayout1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4.png"/><Relationship Id="rId5" Type="http://schemas.microsoft.com/office/2007/relationships/media" Target="../media/media3.wav"/><Relationship Id="rId10" Type="http://schemas.openxmlformats.org/officeDocument/2006/relationships/image" Target="../media/image3.png"/><Relationship Id="rId4" Type="http://schemas.openxmlformats.org/officeDocument/2006/relationships/audio" Target="../media/media2.wav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8.png"/><Relationship Id="rId3" Type="http://schemas.microsoft.com/office/2007/relationships/media" Target="../media/media5.wav"/><Relationship Id="rId7" Type="http://schemas.microsoft.com/office/2007/relationships/media" Target="../media/media7.wav"/><Relationship Id="rId12" Type="http://schemas.openxmlformats.org/officeDocument/2006/relationships/audio" Target="../media/media9.wav"/><Relationship Id="rId17" Type="http://schemas.openxmlformats.org/officeDocument/2006/relationships/image" Target="../media/image7.png"/><Relationship Id="rId2" Type="http://schemas.openxmlformats.org/officeDocument/2006/relationships/audio" Target="../media/media4.wav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microsoft.com/office/2007/relationships/media" Target="../media/media9.wav"/><Relationship Id="rId5" Type="http://schemas.microsoft.com/office/2007/relationships/media" Target="../media/media6.wav"/><Relationship Id="rId15" Type="http://schemas.openxmlformats.org/officeDocument/2006/relationships/image" Target="../media/image5.png"/><Relationship Id="rId10" Type="http://schemas.openxmlformats.org/officeDocument/2006/relationships/audio" Target="../media/media8.wav"/><Relationship Id="rId19" Type="http://schemas.openxmlformats.org/officeDocument/2006/relationships/image" Target="../media/image9.png"/><Relationship Id="rId4" Type="http://schemas.openxmlformats.org/officeDocument/2006/relationships/audio" Target="../media/media5.wav"/><Relationship Id="rId9" Type="http://schemas.microsoft.com/office/2007/relationships/media" Target="../media/media8.wav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1.wav"/><Relationship Id="rId7" Type="http://schemas.openxmlformats.org/officeDocument/2006/relationships/image" Target="../media/image12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1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12.wav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6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audio" Target="../media/media13.wav"/><Relationship Id="rId11" Type="http://schemas.openxmlformats.org/officeDocument/2006/relationships/image" Target="../media/image15.png"/><Relationship Id="rId5" Type="http://schemas.microsoft.com/office/2007/relationships/media" Target="../media/media13.wav"/><Relationship Id="rId10" Type="http://schemas.openxmlformats.org/officeDocument/2006/relationships/image" Target="../media/image1.png"/><Relationship Id="rId4" Type="http://schemas.openxmlformats.org/officeDocument/2006/relationships/audio" Target="../media/media12.wav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FD22-1CF7-4274-9DF4-2B7D9A5A5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Generating noisy speech data from clean data in the frequency domain using Deep Learning Methods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244A-D88C-4438-817A-6A68B3C0C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Week – 21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E2B62-5F60-480C-9C6E-0117C8F0D5E0}"/>
              </a:ext>
            </a:extLst>
          </p:cNvPr>
          <p:cNvSpPr txBox="1"/>
          <p:nvPr/>
        </p:nvSpPr>
        <p:spPr>
          <a:xfrm>
            <a:off x="6944051" y="5266796"/>
            <a:ext cx="4211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Name</a:t>
            </a:r>
            <a:r>
              <a:rPr lang="en-IN" dirty="0"/>
              <a:t>: Shashank Shirol</a:t>
            </a:r>
          </a:p>
          <a:p>
            <a:r>
              <a:rPr lang="en-IN" b="1" dirty="0"/>
              <a:t>University</a:t>
            </a:r>
            <a:r>
              <a:rPr lang="en-IN" dirty="0"/>
              <a:t>: Manipal Institute of Technology</a:t>
            </a:r>
          </a:p>
          <a:p>
            <a:r>
              <a:rPr lang="en-IN" b="1" dirty="0"/>
              <a:t>Duration of the presentation</a:t>
            </a:r>
            <a:r>
              <a:rPr lang="en-IN" dirty="0"/>
              <a:t>: ~10 mins.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04E16-C190-44BD-A600-1971F780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4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2FE0-439B-4A83-8B52-AB4F8C1E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Tasks to be completed: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E00DB-0C76-49CA-9E52-5DEA6C735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Explore the reason behind the model learning a wrong mapping between male-female speakers: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Under this, experimented with three channels – F, G, 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Used a single speaker in the data-set to train.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Also studied the effect of normalizing the data before training and also impact of using parallel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Wrote up a rough draft of the potential paper: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Structured the content in a way to tell a story.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Created illustrations/graphics to be used in the paper.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Devised potential experimental setups that could be used to substantiate the effectiveness of the proposed method.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98E1-EDE1-47EC-938E-12F3A0FB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8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304B-6C71-415A-B7F7-D9E83DE3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Further Experiments with 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470B3-5CFE-42C8-8917-A12E3FC59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Here, to find the underlying reason for CUT to learn a “bad” mapping between male-female speakers, we train CUT with files from a SINGLE speaker to see if results improve.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 train CUT with channels F, G, H of the RATS corpus.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 conduct a total of 6 experiments: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Three experiments with the following options: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dirty="0"/>
              <a:t>Domain A: clean samples</a:t>
            </a:r>
            <a:br>
              <a:rPr lang="en-IN" dirty="0"/>
            </a:br>
            <a:r>
              <a:rPr lang="en-IN" dirty="0"/>
              <a:t>Domain B: channel {F,G,H} noisy</a:t>
            </a:r>
            <a:br>
              <a:rPr lang="en-IN" dirty="0"/>
            </a:br>
            <a:r>
              <a:rPr lang="en-IN" dirty="0"/>
              <a:t>Content: different</a:t>
            </a:r>
            <a:br>
              <a:rPr lang="en-IN" dirty="0"/>
            </a:br>
            <a:r>
              <a:rPr lang="en-IN" dirty="0"/>
              <a:t>Normalization: Yes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Three experiments with the following options: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dirty="0"/>
              <a:t>Domain A: clean samples</a:t>
            </a:r>
            <a:br>
              <a:rPr lang="en-IN" dirty="0"/>
            </a:br>
            <a:r>
              <a:rPr lang="en-IN" dirty="0"/>
              <a:t>Domain B: channel H noisy</a:t>
            </a:r>
            <a:br>
              <a:rPr lang="en-IN" dirty="0"/>
            </a:br>
            <a:r>
              <a:rPr lang="en-IN" dirty="0"/>
              <a:t>content: {different, same}</a:t>
            </a:r>
            <a:br>
              <a:rPr lang="en-IN" dirty="0"/>
            </a:br>
            <a:r>
              <a:rPr lang="en-IN" dirty="0"/>
              <a:t>Normalization: {Yes, No}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802-C796-470C-BB5C-30227367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716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7983-B83C-4D7E-85F8-252BEF9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of the experiments (I):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3B8C1-FD17-4090-B23F-C4CCB5B76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Using a single-speaker dataset did not vary the results significantly. Whiles LSD scores for some samples improved, for others it worsened.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Channel 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LSD (Before): 12.26; LSD (New): 12.42</a:t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A4F73-887C-414D-8586-4DEFDDC7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E1865-6A9A-4F97-893C-DD6CBBBA601C}"/>
              </a:ext>
            </a:extLst>
          </p:cNvPr>
          <p:cNvSpPr txBox="1"/>
          <p:nvPr/>
        </p:nvSpPr>
        <p:spPr>
          <a:xfrm>
            <a:off x="5513029" y="3358730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GT</a:t>
            </a:r>
          </a:p>
        </p:txBody>
      </p:sp>
      <p:pic>
        <p:nvPicPr>
          <p:cNvPr id="9" name="fe_03_1007-02235-A-009995-010566-F_8k">
            <a:hlinkClick r:id="" action="ppaction://media"/>
            <a:extLst>
              <a:ext uri="{FF2B5EF4-FFF2-40B4-BE49-F238E27FC236}">
                <a16:creationId xmlns:a16="http://schemas.microsoft.com/office/drawing/2014/main" id="{51FE85F0-178A-4D89-8CF3-36CFC1FA0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5996" y="3207818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F539FB-8A59-4B66-BE96-22B6EC586AB9}"/>
              </a:ext>
            </a:extLst>
          </p:cNvPr>
          <p:cNvSpPr txBox="1"/>
          <p:nvPr/>
        </p:nvSpPr>
        <p:spPr>
          <a:xfrm>
            <a:off x="6942332" y="3358754"/>
            <a:ext cx="1642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same speaker</a:t>
            </a:r>
          </a:p>
        </p:txBody>
      </p:sp>
      <p:pic>
        <p:nvPicPr>
          <p:cNvPr id="15" name="fe_03_1007-02235-A-009995-010566-src-F_normed">
            <a:hlinkClick r:id="" action="ppaction://media"/>
            <a:extLst>
              <a:ext uri="{FF2B5EF4-FFF2-40B4-BE49-F238E27FC236}">
                <a16:creationId xmlns:a16="http://schemas.microsoft.com/office/drawing/2014/main" id="{A0FB0CC4-1F6E-46B6-A143-FDBEE40CAC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4707" y="3207818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257992-7F7D-4091-98B5-B8DA61D30D73}"/>
              </a:ext>
            </a:extLst>
          </p:cNvPr>
          <p:cNvSpPr txBox="1"/>
          <p:nvPr/>
        </p:nvSpPr>
        <p:spPr>
          <a:xfrm>
            <a:off x="9350842" y="3358730"/>
            <a:ext cx="100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OLD</a:t>
            </a:r>
          </a:p>
        </p:txBody>
      </p:sp>
      <p:pic>
        <p:nvPicPr>
          <p:cNvPr id="21" name="fe_03_1007-02235-A-009995-010566-src">
            <a:hlinkClick r:id="" action="ppaction://media"/>
            <a:extLst>
              <a:ext uri="{FF2B5EF4-FFF2-40B4-BE49-F238E27FC236}">
                <a16:creationId xmlns:a16="http://schemas.microsoft.com/office/drawing/2014/main" id="{B3549AF8-DEAD-4A29-B3B2-066E4F2A0B9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51363" y="3205450"/>
            <a:ext cx="609600" cy="609600"/>
          </a:xfrm>
          <a:prstGeom prst="rect">
            <a:avLst/>
          </a:prstGeom>
        </p:spPr>
      </p:pic>
      <p:pic>
        <p:nvPicPr>
          <p:cNvPr id="25" name="Picture 24" descr="A picture containing curtain, light&#10;&#10;Description automatically generated">
            <a:extLst>
              <a:ext uri="{FF2B5EF4-FFF2-40B4-BE49-F238E27FC236}">
                <a16:creationId xmlns:a16="http://schemas.microsoft.com/office/drawing/2014/main" id="{C8E6E173-D1E6-4B78-AA83-EA3CB0DC79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93" y="4023360"/>
            <a:ext cx="2671637" cy="18457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366213-5CA9-4ACC-8D1E-F39E2BB3C627}"/>
              </a:ext>
            </a:extLst>
          </p:cNvPr>
          <p:cNvSpPr txBox="1"/>
          <p:nvPr/>
        </p:nvSpPr>
        <p:spPr>
          <a:xfrm>
            <a:off x="2274627" y="5975120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GT</a:t>
            </a:r>
          </a:p>
        </p:txBody>
      </p:sp>
      <p:pic>
        <p:nvPicPr>
          <p:cNvPr id="28" name="Picture 27" descr="A picture containing curtain&#10;&#10;Description automatically generated">
            <a:extLst>
              <a:ext uri="{FF2B5EF4-FFF2-40B4-BE49-F238E27FC236}">
                <a16:creationId xmlns:a16="http://schemas.microsoft.com/office/drawing/2014/main" id="{95B1BA2B-5F1D-426D-9843-96AA7FEFAD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48" y="4023360"/>
            <a:ext cx="2671397" cy="18457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9B643D9-92CE-4BF3-BCA0-D1C10646F05D}"/>
              </a:ext>
            </a:extLst>
          </p:cNvPr>
          <p:cNvSpPr txBox="1"/>
          <p:nvPr/>
        </p:nvSpPr>
        <p:spPr>
          <a:xfrm>
            <a:off x="5343958" y="5975119"/>
            <a:ext cx="1642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same speaker</a:t>
            </a:r>
          </a:p>
        </p:txBody>
      </p:sp>
      <p:pic>
        <p:nvPicPr>
          <p:cNvPr id="31" name="Picture 30" descr="A picture containing curtain&#10;&#10;Description automatically generated">
            <a:extLst>
              <a:ext uri="{FF2B5EF4-FFF2-40B4-BE49-F238E27FC236}">
                <a16:creationId xmlns:a16="http://schemas.microsoft.com/office/drawing/2014/main" id="{1B59F3DB-8CAC-4D74-87D8-6DC27CFF96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63" y="4027223"/>
            <a:ext cx="2671398" cy="18418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A5675C-F5FF-4F31-8EBF-28E80A4D4359}"/>
              </a:ext>
            </a:extLst>
          </p:cNvPr>
          <p:cNvSpPr txBox="1"/>
          <p:nvPr/>
        </p:nvSpPr>
        <p:spPr>
          <a:xfrm>
            <a:off x="9263801" y="5975119"/>
            <a:ext cx="100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OLD</a:t>
            </a:r>
          </a:p>
        </p:txBody>
      </p:sp>
    </p:spTree>
    <p:extLst>
      <p:ext uri="{BB962C8B-B14F-4D97-AF65-F5344CB8AC3E}">
        <p14:creationId xmlns:p14="http://schemas.microsoft.com/office/powerpoint/2010/main" val="428938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0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0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B2C5-5CED-493A-817E-F938B43D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of the experiments (II):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17102-762A-41EB-A606-28E43CDE8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Channel 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LSD (Before): 8.36; LSD (New): 8.65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Channel 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LSD (Before): 7.96; LSD (New): 7.87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5EFC1-6F1D-4272-A68F-6D46AAFF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5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446FE-B58F-4368-9797-5A53FE6B5F1E}"/>
              </a:ext>
            </a:extLst>
          </p:cNvPr>
          <p:cNvSpPr txBox="1"/>
          <p:nvPr/>
        </p:nvSpPr>
        <p:spPr>
          <a:xfrm>
            <a:off x="5513030" y="1981249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GT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BA86C-639E-4F3D-BC27-4591C613CE6D}"/>
              </a:ext>
            </a:extLst>
          </p:cNvPr>
          <p:cNvSpPr txBox="1"/>
          <p:nvPr/>
        </p:nvSpPr>
        <p:spPr>
          <a:xfrm>
            <a:off x="5513031" y="4398996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GT</a:t>
            </a:r>
          </a:p>
        </p:txBody>
      </p:sp>
      <p:pic>
        <p:nvPicPr>
          <p:cNvPr id="7" name="fe_03_1007-02235-A-009995-010566-G_8k">
            <a:hlinkClick r:id="" action="ppaction://media"/>
            <a:extLst>
              <a:ext uri="{FF2B5EF4-FFF2-40B4-BE49-F238E27FC236}">
                <a16:creationId xmlns:a16="http://schemas.microsoft.com/office/drawing/2014/main" id="{12BBCDD2-AFBC-44C5-8F15-F4F8EB5E5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5996" y="1830337"/>
            <a:ext cx="609600" cy="609600"/>
          </a:xfrm>
          <a:prstGeom prst="rect">
            <a:avLst/>
          </a:prstGeom>
        </p:spPr>
      </p:pic>
      <p:pic>
        <p:nvPicPr>
          <p:cNvPr id="8" name="fe_03_1007-02235-A-009995-010566-H_8k">
            <a:hlinkClick r:id="" action="ppaction://media"/>
            <a:extLst>
              <a:ext uri="{FF2B5EF4-FFF2-40B4-BE49-F238E27FC236}">
                <a16:creationId xmlns:a16="http://schemas.microsoft.com/office/drawing/2014/main" id="{A2A87190-FFE4-47C9-8696-935A697958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5996" y="4241817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2103B2-7AB7-4FD9-8D4A-228AE84DCAF5}"/>
              </a:ext>
            </a:extLst>
          </p:cNvPr>
          <p:cNvSpPr txBox="1"/>
          <p:nvPr/>
        </p:nvSpPr>
        <p:spPr>
          <a:xfrm>
            <a:off x="6942333" y="1981273"/>
            <a:ext cx="164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same speaker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94226-38A5-472E-88C1-E8BC84C1F996}"/>
              </a:ext>
            </a:extLst>
          </p:cNvPr>
          <p:cNvSpPr txBox="1"/>
          <p:nvPr/>
        </p:nvSpPr>
        <p:spPr>
          <a:xfrm>
            <a:off x="6942334" y="4399020"/>
            <a:ext cx="1642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same speaker</a:t>
            </a:r>
          </a:p>
        </p:txBody>
      </p:sp>
      <p:pic>
        <p:nvPicPr>
          <p:cNvPr id="11" name="fe_03_1007-02235-A-009995-010566-src-G_normed">
            <a:hlinkClick r:id="" action="ppaction://media"/>
            <a:extLst>
              <a:ext uri="{FF2B5EF4-FFF2-40B4-BE49-F238E27FC236}">
                <a16:creationId xmlns:a16="http://schemas.microsoft.com/office/drawing/2014/main" id="{40596672-F60F-464D-B35E-B020018AA65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584707" y="1831891"/>
            <a:ext cx="609600" cy="609600"/>
          </a:xfrm>
          <a:prstGeom prst="rect">
            <a:avLst/>
          </a:prstGeom>
        </p:spPr>
      </p:pic>
      <p:pic>
        <p:nvPicPr>
          <p:cNvPr id="12" name="fe_03_1007-02235-A-009995-010566-src-H_normed">
            <a:hlinkClick r:id="" action="ppaction://media"/>
            <a:extLst>
              <a:ext uri="{FF2B5EF4-FFF2-40B4-BE49-F238E27FC236}">
                <a16:creationId xmlns:a16="http://schemas.microsoft.com/office/drawing/2014/main" id="{294019E8-0008-4D59-880E-7FDA7F9357C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581743" y="4241817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54D2D-DDBC-4168-90ED-F8AF5E68F28C}"/>
              </a:ext>
            </a:extLst>
          </p:cNvPr>
          <p:cNvSpPr txBox="1"/>
          <p:nvPr/>
        </p:nvSpPr>
        <p:spPr>
          <a:xfrm>
            <a:off x="9350843" y="1981249"/>
            <a:ext cx="100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E42FC-E38F-431D-B0B2-40662B497314}"/>
              </a:ext>
            </a:extLst>
          </p:cNvPr>
          <p:cNvSpPr txBox="1"/>
          <p:nvPr/>
        </p:nvSpPr>
        <p:spPr>
          <a:xfrm>
            <a:off x="9350844" y="4398996"/>
            <a:ext cx="100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OLD</a:t>
            </a:r>
          </a:p>
        </p:txBody>
      </p:sp>
      <p:pic>
        <p:nvPicPr>
          <p:cNvPr id="15" name="fe_03_1007-02235-A-009995-010566-src">
            <a:hlinkClick r:id="" action="ppaction://media"/>
            <a:extLst>
              <a:ext uri="{FF2B5EF4-FFF2-40B4-BE49-F238E27FC236}">
                <a16:creationId xmlns:a16="http://schemas.microsoft.com/office/drawing/2014/main" id="{821F286A-DB51-404D-88A6-A499B5B74EB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351363" y="1835549"/>
            <a:ext cx="609600" cy="609600"/>
          </a:xfrm>
          <a:prstGeom prst="rect">
            <a:avLst/>
          </a:prstGeom>
        </p:spPr>
      </p:pic>
      <p:pic>
        <p:nvPicPr>
          <p:cNvPr id="16" name="fe_03_1007-02235-A-009995-010566-src">
            <a:hlinkClick r:id="" action="ppaction://media"/>
            <a:extLst>
              <a:ext uri="{FF2B5EF4-FFF2-40B4-BE49-F238E27FC236}">
                <a16:creationId xmlns:a16="http://schemas.microsoft.com/office/drawing/2014/main" id="{89FC07A4-D0E6-4D93-B38D-59F24E29A8C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351363" y="4238151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1B6B5-942B-42FB-B26A-86BF5A4DB9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58" y="2687629"/>
            <a:ext cx="1901177" cy="1316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D648A1-FE92-4ED9-9D54-EE6B6E212B8C}"/>
              </a:ext>
            </a:extLst>
          </p:cNvPr>
          <p:cNvSpPr txBox="1"/>
          <p:nvPr/>
        </p:nvSpPr>
        <p:spPr>
          <a:xfrm>
            <a:off x="3744732" y="3216807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GT</a:t>
            </a:r>
          </a:p>
        </p:txBody>
      </p:sp>
      <p:pic>
        <p:nvPicPr>
          <p:cNvPr id="21" name="Picture 20" descr="A picture containing bright, light&#10;&#10;Description automatically generated">
            <a:extLst>
              <a:ext uri="{FF2B5EF4-FFF2-40B4-BE49-F238E27FC236}">
                <a16:creationId xmlns:a16="http://schemas.microsoft.com/office/drawing/2014/main" id="{402623F2-6221-4D5B-9438-E1C5EBC97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79" y="2687629"/>
            <a:ext cx="1895588" cy="1316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D1443D-F404-42EF-A0FD-D695DD69B7C3}"/>
              </a:ext>
            </a:extLst>
          </p:cNvPr>
          <p:cNvSpPr txBox="1"/>
          <p:nvPr/>
        </p:nvSpPr>
        <p:spPr>
          <a:xfrm>
            <a:off x="6563661" y="3217031"/>
            <a:ext cx="164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same speaker</a:t>
            </a:r>
          </a:p>
        </p:txBody>
      </p:sp>
      <p:pic>
        <p:nvPicPr>
          <p:cNvPr id="24" name="Picture 23" descr="A picture containing light&#10;&#10;Description automatically generated">
            <a:extLst>
              <a:ext uri="{FF2B5EF4-FFF2-40B4-BE49-F238E27FC236}">
                <a16:creationId xmlns:a16="http://schemas.microsoft.com/office/drawing/2014/main" id="{CE094D47-BB0B-40D6-95F5-3B142B3756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56" y="2683554"/>
            <a:ext cx="1906614" cy="1316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40B206-15C5-4BDE-AECF-88CC186604E8}"/>
              </a:ext>
            </a:extLst>
          </p:cNvPr>
          <p:cNvSpPr txBox="1"/>
          <p:nvPr/>
        </p:nvSpPr>
        <p:spPr>
          <a:xfrm>
            <a:off x="10218670" y="3216808"/>
            <a:ext cx="100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OLD</a:t>
            </a:r>
          </a:p>
        </p:txBody>
      </p:sp>
      <p:pic>
        <p:nvPicPr>
          <p:cNvPr id="27" name="Picture 2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59C4983-3D2D-4AE0-B69C-8B95E1D950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83" y="4885089"/>
            <a:ext cx="1911352" cy="1316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4BAF27-A071-47C6-95F7-170BB9C84165}"/>
              </a:ext>
            </a:extLst>
          </p:cNvPr>
          <p:cNvSpPr txBox="1"/>
          <p:nvPr/>
        </p:nvSpPr>
        <p:spPr>
          <a:xfrm>
            <a:off x="3744731" y="5389300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GT</a:t>
            </a:r>
          </a:p>
        </p:txBody>
      </p:sp>
      <p:pic>
        <p:nvPicPr>
          <p:cNvPr id="30" name="Picture 29" descr="A picture containing light&#10;&#10;Description automatically generated">
            <a:extLst>
              <a:ext uri="{FF2B5EF4-FFF2-40B4-BE49-F238E27FC236}">
                <a16:creationId xmlns:a16="http://schemas.microsoft.com/office/drawing/2014/main" id="{1AB4FC60-06BE-45CE-AC44-162DA3B5E5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0" y="4885087"/>
            <a:ext cx="1904985" cy="131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C23703-B31B-4399-BEFB-B1AAD6225280}"/>
              </a:ext>
            </a:extLst>
          </p:cNvPr>
          <p:cNvSpPr txBox="1"/>
          <p:nvPr/>
        </p:nvSpPr>
        <p:spPr>
          <a:xfrm>
            <a:off x="6563661" y="5389298"/>
            <a:ext cx="164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same speaker</a:t>
            </a:r>
          </a:p>
        </p:txBody>
      </p:sp>
      <p:pic>
        <p:nvPicPr>
          <p:cNvPr id="33" name="Picture 32" descr="A picture containing red, light, bright&#10;&#10;Description automatically generated">
            <a:extLst>
              <a:ext uri="{FF2B5EF4-FFF2-40B4-BE49-F238E27FC236}">
                <a16:creationId xmlns:a16="http://schemas.microsoft.com/office/drawing/2014/main" id="{F48A9E81-8834-4E63-8423-B1C1B53CD2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0" y="4885087"/>
            <a:ext cx="1904985" cy="13214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683A45-A99D-4034-8DCE-084C341648DC}"/>
              </a:ext>
            </a:extLst>
          </p:cNvPr>
          <p:cNvSpPr txBox="1"/>
          <p:nvPr/>
        </p:nvSpPr>
        <p:spPr>
          <a:xfrm>
            <a:off x="10347475" y="5387316"/>
            <a:ext cx="100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O/P – OLD</a:t>
            </a:r>
          </a:p>
        </p:txBody>
      </p:sp>
    </p:spTree>
    <p:extLst>
      <p:ext uri="{BB962C8B-B14F-4D97-AF65-F5344CB8AC3E}">
        <p14:creationId xmlns:p14="http://schemas.microsoft.com/office/powerpoint/2010/main" val="9174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0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70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70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70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4331-A366-4B01-A038-BE4EB44F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of the experiments (III):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71F7-9200-4DF7-B3BE-63C2EF15D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Here, we also document: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The impact of normalization before training.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The performance of the model using parallel training samples (same content)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Non-parallel samples; No Normalization;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E12C0-96EB-42EE-9081-03EE6DE4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5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B22293F-E229-4303-8584-EB516B0FFE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82" y="3746376"/>
            <a:ext cx="2866449" cy="1871636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8078A7A4-DCFC-4807-97D4-C02C82328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70" y="3746376"/>
            <a:ext cx="2869997" cy="1871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A31A1-7617-41A5-BAD1-63BF3923C465}"/>
              </a:ext>
            </a:extLst>
          </p:cNvPr>
          <p:cNvSpPr txBox="1"/>
          <p:nvPr/>
        </p:nvSpPr>
        <p:spPr>
          <a:xfrm>
            <a:off x="3735522" y="5715205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GT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69416-0465-4A5C-8FA9-71BB4674AFB4}"/>
              </a:ext>
            </a:extLst>
          </p:cNvPr>
          <p:cNvSpPr txBox="1"/>
          <p:nvPr/>
        </p:nvSpPr>
        <p:spPr>
          <a:xfrm>
            <a:off x="7875284" y="5715205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OP</a:t>
            </a:r>
          </a:p>
        </p:txBody>
      </p:sp>
      <p:pic>
        <p:nvPicPr>
          <p:cNvPr id="11" name="fe_03_1007-02235-A-035015-035876-H_8k_normed">
            <a:hlinkClick r:id="" action="ppaction://media"/>
            <a:extLst>
              <a:ext uri="{FF2B5EF4-FFF2-40B4-BE49-F238E27FC236}">
                <a16:creationId xmlns:a16="http://schemas.microsoft.com/office/drawing/2014/main" id="{F62E101D-5A4A-46E0-936B-DB09837E3A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05126" y="4377394"/>
            <a:ext cx="609600" cy="609600"/>
          </a:xfrm>
          <a:prstGeom prst="rect">
            <a:avLst/>
          </a:prstGeom>
        </p:spPr>
      </p:pic>
      <p:pic>
        <p:nvPicPr>
          <p:cNvPr id="12" name="fe_03_1007-02235-A-035015-035876-src-nonpar-nonorm_normed">
            <a:hlinkClick r:id="" action="ppaction://media"/>
            <a:extLst>
              <a:ext uri="{FF2B5EF4-FFF2-40B4-BE49-F238E27FC236}">
                <a16:creationId xmlns:a16="http://schemas.microsoft.com/office/drawing/2014/main" id="{6488F6CE-1C58-4276-BB39-B7BEC2DE283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69123" y="4379613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2FA5E5-E485-49EB-9AAF-118DC2CF96C8}"/>
              </a:ext>
            </a:extLst>
          </p:cNvPr>
          <p:cNvSpPr txBox="1"/>
          <p:nvPr/>
        </p:nvSpPr>
        <p:spPr>
          <a:xfrm>
            <a:off x="5535132" y="4528305"/>
            <a:ext cx="1121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LSD = 8.83</a:t>
            </a:r>
          </a:p>
        </p:txBody>
      </p:sp>
    </p:spTree>
    <p:extLst>
      <p:ext uri="{BB962C8B-B14F-4D97-AF65-F5344CB8AC3E}">
        <p14:creationId xmlns:p14="http://schemas.microsoft.com/office/powerpoint/2010/main" val="291293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245F-A086-472F-A308-A921F48D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of the experiments (IV):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44CD-FAA0-4CE6-B522-ED7917A44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Parallel Samples; No normalization;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Parallel Samples; with Normalization;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316F-D317-465B-A4D0-59851EEA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5" descr="A picture containing light, red&#10;&#10;Description automatically generated">
            <a:extLst>
              <a:ext uri="{FF2B5EF4-FFF2-40B4-BE49-F238E27FC236}">
                <a16:creationId xmlns:a16="http://schemas.microsoft.com/office/drawing/2014/main" id="{0633F059-6D50-41D9-949D-01924A0FF5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12" y="2333981"/>
            <a:ext cx="2431442" cy="1587600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7F605829-D65D-4FDB-9910-9EB4FE5A74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32" y="2342753"/>
            <a:ext cx="2425956" cy="157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D128E8-0364-4524-AE86-AB264B422BC0}"/>
              </a:ext>
            </a:extLst>
          </p:cNvPr>
          <p:cNvSpPr txBox="1"/>
          <p:nvPr/>
        </p:nvSpPr>
        <p:spPr>
          <a:xfrm>
            <a:off x="4664169" y="2973892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GT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A9ABC-EAA6-4C80-898F-C997B590A6F4}"/>
              </a:ext>
            </a:extLst>
          </p:cNvPr>
          <p:cNvSpPr txBox="1"/>
          <p:nvPr/>
        </p:nvSpPr>
        <p:spPr>
          <a:xfrm>
            <a:off x="6944865" y="2973891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79318-7CEB-48D8-8869-4B8FD860512F}"/>
              </a:ext>
            </a:extLst>
          </p:cNvPr>
          <p:cNvSpPr txBox="1"/>
          <p:nvPr/>
        </p:nvSpPr>
        <p:spPr>
          <a:xfrm>
            <a:off x="5536989" y="2333981"/>
            <a:ext cx="1121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LSD = 7.89</a:t>
            </a:r>
          </a:p>
        </p:txBody>
      </p:sp>
      <p:pic>
        <p:nvPicPr>
          <p:cNvPr id="12" name="fe_03_1007-02235-A-035015-035876-H_8k_normed">
            <a:hlinkClick r:id="" action="ppaction://media"/>
            <a:extLst>
              <a:ext uri="{FF2B5EF4-FFF2-40B4-BE49-F238E27FC236}">
                <a16:creationId xmlns:a16="http://schemas.microsoft.com/office/drawing/2014/main" id="{03DD9B67-64BB-4129-A4F7-2397802D7E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98859" y="2333981"/>
            <a:ext cx="609600" cy="609600"/>
          </a:xfrm>
          <a:prstGeom prst="rect">
            <a:avLst/>
          </a:prstGeom>
        </p:spPr>
      </p:pic>
      <p:pic>
        <p:nvPicPr>
          <p:cNvPr id="13" name="fe_03_1007-02235-A-035015-035876-src-para-nonorm_normed">
            <a:hlinkClick r:id="" action="ppaction://media"/>
            <a:extLst>
              <a:ext uri="{FF2B5EF4-FFF2-40B4-BE49-F238E27FC236}">
                <a16:creationId xmlns:a16="http://schemas.microsoft.com/office/drawing/2014/main" id="{9E2FB7E0-C9C9-4040-8E24-2BE8FCBB766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083541" y="2328051"/>
            <a:ext cx="609600" cy="609600"/>
          </a:xfrm>
          <a:prstGeom prst="rect">
            <a:avLst/>
          </a:prstGeom>
        </p:spPr>
      </p:pic>
      <p:pic>
        <p:nvPicPr>
          <p:cNvPr id="15" name="Picture 14" descr="A picture containing text, red, light&#10;&#10;Description automatically generated">
            <a:extLst>
              <a:ext uri="{FF2B5EF4-FFF2-40B4-BE49-F238E27FC236}">
                <a16:creationId xmlns:a16="http://schemas.microsoft.com/office/drawing/2014/main" id="{5FCD3957-2D95-47D1-844B-F4CED6289E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55" y="4600440"/>
            <a:ext cx="2425956" cy="1588610"/>
          </a:xfrm>
          <a:prstGeom prst="rect">
            <a:avLst/>
          </a:prstGeom>
        </p:spPr>
      </p:pic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9EF76C33-25DE-492D-B788-043B8701D6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074" y="4600440"/>
            <a:ext cx="2416971" cy="15788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246237-2234-48F2-BE48-7545721F0EE1}"/>
              </a:ext>
            </a:extLst>
          </p:cNvPr>
          <p:cNvSpPr txBox="1"/>
          <p:nvPr/>
        </p:nvSpPr>
        <p:spPr>
          <a:xfrm>
            <a:off x="4665643" y="5372348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GT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19EAA-079B-455F-9858-B528970ABC06}"/>
              </a:ext>
            </a:extLst>
          </p:cNvPr>
          <p:cNvSpPr txBox="1"/>
          <p:nvPr/>
        </p:nvSpPr>
        <p:spPr>
          <a:xfrm>
            <a:off x="6946339" y="5372347"/>
            <a:ext cx="58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7761E-B203-40DF-A6C8-E2B7F03EBE13}"/>
              </a:ext>
            </a:extLst>
          </p:cNvPr>
          <p:cNvSpPr txBox="1"/>
          <p:nvPr/>
        </p:nvSpPr>
        <p:spPr>
          <a:xfrm>
            <a:off x="5482247" y="4751351"/>
            <a:ext cx="128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LSD = 10.56 </a:t>
            </a:r>
            <a:r>
              <a:rPr lang="en-IN" sz="1400" b="1" dirty="0"/>
              <a:t>?</a:t>
            </a:r>
          </a:p>
        </p:txBody>
      </p:sp>
      <p:pic>
        <p:nvPicPr>
          <p:cNvPr id="21" name="fe_03_1007-02235-A-035015-035876-H_8k_normed">
            <a:hlinkClick r:id="" action="ppaction://media"/>
            <a:extLst>
              <a:ext uri="{FF2B5EF4-FFF2-40B4-BE49-F238E27FC236}">
                <a16:creationId xmlns:a16="http://schemas.microsoft.com/office/drawing/2014/main" id="{BDA5917C-4E14-44B7-BAB5-7CF265440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98859" y="4600440"/>
            <a:ext cx="609600" cy="609600"/>
          </a:xfrm>
          <a:prstGeom prst="rect">
            <a:avLst/>
          </a:prstGeom>
        </p:spPr>
      </p:pic>
      <p:pic>
        <p:nvPicPr>
          <p:cNvPr id="22" name="fe_03_1007-02235-A-035015-035876-src-para-norm_normed">
            <a:hlinkClick r:id="" action="ppaction://media"/>
            <a:extLst>
              <a:ext uri="{FF2B5EF4-FFF2-40B4-BE49-F238E27FC236}">
                <a16:creationId xmlns:a16="http://schemas.microsoft.com/office/drawing/2014/main" id="{8A5325F1-A17C-4FF2-A5C2-195641E5CF6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083541" y="46004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61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6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A74E-24F9-4C2F-8FE3-A29A1F5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4046-B755-4B99-9FAE-CD82F92E7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Made efforts towards writing the paper. Compiled a list of relevant works, created illustrations for the project, devised experiments,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For the next part of the presentation, we will head to the current draft of the paper.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F17FF-91E8-4DE6-828F-6A7E13DD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92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27C5-A53A-44AB-9736-23C605A8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End.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4FCE5-1F16-4FD9-84A5-5252492A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35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568</Words>
  <Application>Microsoft Office PowerPoint</Application>
  <PresentationFormat>Widescreen</PresentationFormat>
  <Paragraphs>87</Paragraphs>
  <Slides>9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Retrospect</vt:lpstr>
      <vt:lpstr>Generating noisy speech data from clean data in the frequency domain using Deep Learning Methods</vt:lpstr>
      <vt:lpstr>Tasks to be completed:</vt:lpstr>
      <vt:lpstr>Further Experiments with CUT</vt:lpstr>
      <vt:lpstr>Results of the experiments (I):</vt:lpstr>
      <vt:lpstr>Results of the experiments (II):</vt:lpstr>
      <vt:lpstr>Results of the experiments (III):</vt:lpstr>
      <vt:lpstr>Results of the experiments (IV):</vt:lpstr>
      <vt:lpstr>The Paper</vt:lpstr>
      <vt:lpstr>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noisy speech data from clean data in the frequency domain using Deep Learning Methods</dc:title>
  <dc:creator>SHASHANK SHANTAVEERAPPA SHIROL-170905178</dc:creator>
  <cp:lastModifiedBy>SHASHANK SHANTAVEERAPPA SHIROL-170905178</cp:lastModifiedBy>
  <cp:revision>66</cp:revision>
  <dcterms:created xsi:type="dcterms:W3CDTF">2021-05-31T09:06:11Z</dcterms:created>
  <dcterms:modified xsi:type="dcterms:W3CDTF">2021-05-31T12:25:25Z</dcterms:modified>
</cp:coreProperties>
</file>